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147480239" r:id="rId2"/>
    <p:sldId id="2147480240" r:id="rId3"/>
    <p:sldId id="2310" r:id="rId4"/>
    <p:sldId id="2147480296" r:id="rId5"/>
    <p:sldId id="2147480299" r:id="rId6"/>
    <p:sldId id="2147480298" r:id="rId7"/>
    <p:sldId id="2147480300" r:id="rId8"/>
    <p:sldId id="2147480248" r:id="rId9"/>
    <p:sldId id="2147480301" r:id="rId10"/>
    <p:sldId id="2147480302" r:id="rId11"/>
    <p:sldId id="2147480303" r:id="rId12"/>
    <p:sldId id="2147480304" r:id="rId13"/>
    <p:sldId id="214748025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3333FF"/>
    <a:srgbClr val="2F4CB7"/>
    <a:srgbClr val="3B5ACD"/>
    <a:srgbClr val="1F3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D17E4-450D-4B73-ACEA-E0518360720B}" v="16" dt="2025-01-27T19:04:18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4121" autoAdjust="0"/>
  </p:normalViewPr>
  <p:slideViewPr>
    <p:cSldViewPr snapToGrid="0">
      <p:cViewPr varScale="1">
        <p:scale>
          <a:sx n="85" d="100"/>
          <a:sy n="85" d="100"/>
        </p:scale>
        <p:origin x="147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D9521-9536-4D9F-AB75-C355DC25D20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9489F-B107-4770-9962-4BFC3373D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1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07000"/>
              </a:lnSpc>
              <a:spcAft>
                <a:spcPts val="0"/>
              </a:spcAft>
              <a:tabLst>
                <a:tab pos="232234" algn="l"/>
                <a:tab pos="353051" algn="l"/>
              </a:tabLst>
            </a:pPr>
            <a:endParaRPr lang="en-US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80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7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1/30/2025 9:50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9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1/30/2025 9:50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2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3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FF05-9BCC-7887-09A4-1B3C0FEB7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B8AFF-3CAB-516F-E6EE-1022A3CE7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25F31-2DAC-2E0F-5906-E9229BE1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4D432-4620-678C-8E6F-DAF269A9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01D97-DE60-CDE2-CD1E-CFFD41D5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0CE4-A733-FADC-50FC-311C7E00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3C006-23D1-57DE-D2A1-FB349C492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20075-0942-2234-A8AF-FE425AE9C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4CD56-8FA0-C3F3-56BA-F2699CC8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7F19D-9EA5-12D5-EB03-40E852BA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7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999A5-211C-22E8-F94D-210B56DB1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F981B-F4B9-A32C-8BEE-8220C8853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744A0-19D0-87D6-9AEA-04151BFA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FE60B-721F-A315-3259-EBF13F31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6A4C8-D189-3507-5566-E6224D40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2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IPS_WW Public Sect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planet with lights&#10;&#10;Description automatically generated">
            <a:extLst>
              <a:ext uri="{FF2B5EF4-FFF2-40B4-BE49-F238E27FC236}">
                <a16:creationId xmlns:a16="http://schemas.microsoft.com/office/drawing/2014/main" id="{99897B30-FEBA-6B88-7482-27106DD9C9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59C730E-7AB5-2CF9-4792-002FF67383BD}"/>
              </a:ext>
            </a:extLst>
          </p:cNvPr>
          <p:cNvSpPr/>
          <p:nvPr userDrawn="1"/>
        </p:nvSpPr>
        <p:spPr bwMode="auto">
          <a:xfrm>
            <a:off x="5830988" y="0"/>
            <a:ext cx="6361012" cy="6857997"/>
          </a:xfrm>
          <a:custGeom>
            <a:avLst/>
            <a:gdLst>
              <a:gd name="connsiteX0" fmla="*/ 2161533 w 6361012"/>
              <a:gd name="connsiteY0" fmla="*/ 0 h 6857997"/>
              <a:gd name="connsiteX1" fmla="*/ 6361012 w 6361012"/>
              <a:gd name="connsiteY1" fmla="*/ 0 h 6857997"/>
              <a:gd name="connsiteX2" fmla="*/ 6361012 w 6361012"/>
              <a:gd name="connsiteY2" fmla="*/ 3980620 h 6857997"/>
              <a:gd name="connsiteX3" fmla="*/ 6323101 w 6361012"/>
              <a:gd name="connsiteY3" fmla="*/ 4125401 h 6857997"/>
              <a:gd name="connsiteX4" fmla="*/ 5963546 w 6361012"/>
              <a:gd name="connsiteY4" fmla="*/ 6857996 h 6857997"/>
              <a:gd name="connsiteX5" fmla="*/ 5688886 w 6361012"/>
              <a:gd name="connsiteY5" fmla="*/ 6857996 h 6857997"/>
              <a:gd name="connsiteX6" fmla="*/ 5688886 w 6361012"/>
              <a:gd name="connsiteY6" fmla="*/ 6857997 h 6857997"/>
              <a:gd name="connsiteX7" fmla="*/ 795515 w 6361012"/>
              <a:gd name="connsiteY7" fmla="*/ 6857996 h 6857997"/>
              <a:gd name="connsiteX8" fmla="*/ 795516 w 6361012"/>
              <a:gd name="connsiteY8" fmla="*/ 6857995 h 6857997"/>
              <a:gd name="connsiteX9" fmla="*/ 0 w 6361012"/>
              <a:gd name="connsiteY9" fmla="*/ 6857995 h 6857997"/>
              <a:gd name="connsiteX10" fmla="*/ 1836200 w 6361012"/>
              <a:gd name="connsiteY10" fmla="*/ 925859 h 6857997"/>
              <a:gd name="connsiteX11" fmla="*/ 1886873 w 6361012"/>
              <a:gd name="connsiteY11" fmla="*/ 1 h 6857997"/>
              <a:gd name="connsiteX12" fmla="*/ 2161533 w 6361012"/>
              <a:gd name="connsiteY12" fmla="*/ 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61012" h="6857997">
                <a:moveTo>
                  <a:pt x="2161533" y="0"/>
                </a:moveTo>
                <a:lnTo>
                  <a:pt x="6361012" y="0"/>
                </a:lnTo>
                <a:lnTo>
                  <a:pt x="6361012" y="3980620"/>
                </a:lnTo>
                <a:lnTo>
                  <a:pt x="6323101" y="4125401"/>
                </a:lnTo>
                <a:cubicBezTo>
                  <a:pt x="6120865" y="5008527"/>
                  <a:pt x="5998351" y="5922049"/>
                  <a:pt x="5963546" y="6857996"/>
                </a:cubicBezTo>
                <a:lnTo>
                  <a:pt x="5688886" y="6857996"/>
                </a:lnTo>
                <a:lnTo>
                  <a:pt x="5688886" y="6857997"/>
                </a:lnTo>
                <a:lnTo>
                  <a:pt x="795515" y="6857996"/>
                </a:lnTo>
                <a:lnTo>
                  <a:pt x="795516" y="6857995"/>
                </a:lnTo>
                <a:lnTo>
                  <a:pt x="0" y="6857995"/>
                </a:lnTo>
                <a:cubicBezTo>
                  <a:pt x="1006258" y="5078618"/>
                  <a:pt x="1651495" y="3068069"/>
                  <a:pt x="1836200" y="925859"/>
                </a:cubicBezTo>
                <a:lnTo>
                  <a:pt x="1886873" y="1"/>
                </a:lnTo>
                <a:lnTo>
                  <a:pt x="2161533" y="1"/>
                </a:lnTo>
                <a:close/>
              </a:path>
            </a:pathLst>
          </a:custGeom>
          <a:gradFill flip="none" rotWithShape="1">
            <a:gsLst>
              <a:gs pos="90000">
                <a:srgbClr val="0078D4"/>
              </a:gs>
              <a:gs pos="4000">
                <a:srgbClr val="50E6FF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2001"/>
            <a:ext cx="4737800" cy="1107996"/>
          </a:xfrm>
        </p:spPr>
        <p:txBody>
          <a:bodyPr wrap="square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782281"/>
            <a:ext cx="473404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1DF511C-A457-C83C-3050-EA68D60234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78012" y="0"/>
            <a:ext cx="6213988" cy="6857998"/>
          </a:xfrm>
          <a:custGeom>
            <a:avLst/>
            <a:gdLst>
              <a:gd name="connsiteX0" fmla="*/ 1886874 w 6213988"/>
              <a:gd name="connsiteY0" fmla="*/ 0 h 6857998"/>
              <a:gd name="connsiteX1" fmla="*/ 6213988 w 6213988"/>
              <a:gd name="connsiteY1" fmla="*/ 0 h 6857998"/>
              <a:gd name="connsiteX2" fmla="*/ 6213988 w 6213988"/>
              <a:gd name="connsiteY2" fmla="*/ 140414 h 6857998"/>
              <a:gd name="connsiteX3" fmla="*/ 6213988 w 6213988"/>
              <a:gd name="connsiteY3" fmla="*/ 3472644 h 6857998"/>
              <a:gd name="connsiteX4" fmla="*/ 6048441 w 6213988"/>
              <a:gd name="connsiteY4" fmla="*/ 4125403 h 6857998"/>
              <a:gd name="connsiteX5" fmla="*/ 5688887 w 6213988"/>
              <a:gd name="connsiteY5" fmla="*/ 6857998 h 6857998"/>
              <a:gd name="connsiteX6" fmla="*/ 795515 w 6213988"/>
              <a:gd name="connsiteY6" fmla="*/ 6857998 h 6857998"/>
              <a:gd name="connsiteX7" fmla="*/ 795516 w 6213988"/>
              <a:gd name="connsiteY7" fmla="*/ 6857997 h 6857998"/>
              <a:gd name="connsiteX8" fmla="*/ 0 w 6213988"/>
              <a:gd name="connsiteY8" fmla="*/ 6857997 h 6857998"/>
              <a:gd name="connsiteX9" fmla="*/ 1868695 w 6213988"/>
              <a:gd name="connsiteY9" fmla="*/ 46483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3988" h="6857998">
                <a:moveTo>
                  <a:pt x="1886874" y="0"/>
                </a:moveTo>
                <a:lnTo>
                  <a:pt x="6213988" y="0"/>
                </a:lnTo>
                <a:lnTo>
                  <a:pt x="6213988" y="140414"/>
                </a:lnTo>
                <a:lnTo>
                  <a:pt x="6213988" y="3472644"/>
                </a:lnTo>
                <a:lnTo>
                  <a:pt x="6048441" y="4125403"/>
                </a:lnTo>
                <a:cubicBezTo>
                  <a:pt x="5846205" y="5008529"/>
                  <a:pt x="5723692" y="5922052"/>
                  <a:pt x="5688887" y="6857998"/>
                </a:cubicBezTo>
                <a:lnTo>
                  <a:pt x="795515" y="6857998"/>
                </a:lnTo>
                <a:lnTo>
                  <a:pt x="795516" y="6857997"/>
                </a:lnTo>
                <a:lnTo>
                  <a:pt x="0" y="6857997"/>
                </a:lnTo>
                <a:cubicBezTo>
                  <a:pt x="1078134" y="4951521"/>
                  <a:pt x="1741830" y="2779670"/>
                  <a:pt x="1868695" y="464835"/>
                </a:cubicBez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</p:spPr>
        <p:txBody>
          <a:bodyPr wrap="square" tIns="3931920">
            <a:noAutofit/>
          </a:bodyPr>
          <a:lstStyle>
            <a:lvl1pPr marL="0" indent="0" algn="ctr">
              <a:buNone/>
              <a:defRPr lang="en-US" sz="1600" kern="1200" spc="0" baseline="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above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506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4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51914164-CAA3-0F6A-F741-5E504963E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34002-9D98-CB8E-E823-EADC55F227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F481CAB-474F-1A52-A8F2-AD28A8D40DEC}"/>
              </a:ext>
            </a:extLst>
          </p:cNvPr>
          <p:cNvSpPr/>
          <p:nvPr userDrawn="1"/>
        </p:nvSpPr>
        <p:spPr>
          <a:xfrm>
            <a:off x="0" y="4679915"/>
            <a:ext cx="12192000" cy="2178087"/>
          </a:xfrm>
          <a:custGeom>
            <a:avLst/>
            <a:gdLst>
              <a:gd name="connsiteX0" fmla="*/ 0 w 12192000"/>
              <a:gd name="connsiteY0" fmla="*/ 0 h 2178087"/>
              <a:gd name="connsiteX1" fmla="*/ 49187 w 12192000"/>
              <a:gd name="connsiteY1" fmla="*/ 26851 h 2178087"/>
              <a:gd name="connsiteX2" fmla="*/ 5229981 w 12192000"/>
              <a:gd name="connsiteY2" fmla="*/ 1726424 h 2178087"/>
              <a:gd name="connsiteX3" fmla="*/ 11446932 w 12192000"/>
              <a:gd name="connsiteY3" fmla="*/ 876636 h 2178087"/>
              <a:gd name="connsiteX4" fmla="*/ 12028917 w 12192000"/>
              <a:gd name="connsiteY4" fmla="*/ 992007 h 2178087"/>
              <a:gd name="connsiteX5" fmla="*/ 12192000 w 12192000"/>
              <a:gd name="connsiteY5" fmla="*/ 1038316 h 2178087"/>
              <a:gd name="connsiteX6" fmla="*/ 12192000 w 12192000"/>
              <a:gd name="connsiteY6" fmla="*/ 2178087 h 2178087"/>
              <a:gd name="connsiteX7" fmla="*/ 0 w 12192000"/>
              <a:gd name="connsiteY7" fmla="*/ 2178087 h 217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178087">
                <a:moveTo>
                  <a:pt x="0" y="0"/>
                </a:moveTo>
                <a:lnTo>
                  <a:pt x="49187" y="26851"/>
                </a:lnTo>
                <a:cubicBezTo>
                  <a:pt x="1085347" y="603113"/>
                  <a:pt x="3157664" y="1718458"/>
                  <a:pt x="5229981" y="1726424"/>
                </a:cubicBezTo>
                <a:cubicBezTo>
                  <a:pt x="7302300" y="1718458"/>
                  <a:pt x="9374617" y="603113"/>
                  <a:pt x="11446932" y="876636"/>
                </a:cubicBezTo>
                <a:cubicBezTo>
                  <a:pt x="11641212" y="903275"/>
                  <a:pt x="11835492" y="942354"/>
                  <a:pt x="12028917" y="992007"/>
                </a:cubicBezTo>
                <a:lnTo>
                  <a:pt x="12192000" y="1038316"/>
                </a:lnTo>
                <a:lnTo>
                  <a:pt x="12192000" y="2178087"/>
                </a:lnTo>
                <a:lnTo>
                  <a:pt x="0" y="2178087"/>
                </a:lnTo>
                <a:close/>
              </a:path>
            </a:pathLst>
          </a:custGeom>
          <a:gradFill>
            <a:gsLst>
              <a:gs pos="100000">
                <a:srgbClr val="122C4F"/>
              </a:gs>
              <a:gs pos="0">
                <a:srgbClr val="142944"/>
              </a:gs>
            </a:gsLst>
            <a:lin ang="2700000" scaled="1"/>
          </a:gradFill>
          <a:ln w="8467" cap="flat">
            <a:noFill/>
            <a:prstDash val="solid"/>
            <a:miter/>
          </a:ln>
          <a:effectLst>
            <a:outerShdw blurRad="812800" dist="317500" dir="8100000" sx="95000" sy="95000" algn="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92616F-094B-3245-6D5B-F1BCD72A97BC}"/>
              </a:ext>
            </a:extLst>
          </p:cNvPr>
          <p:cNvSpPr/>
          <p:nvPr userDrawn="1"/>
        </p:nvSpPr>
        <p:spPr>
          <a:xfrm>
            <a:off x="0" y="5999523"/>
            <a:ext cx="9696275" cy="858477"/>
          </a:xfrm>
          <a:custGeom>
            <a:avLst/>
            <a:gdLst>
              <a:gd name="connsiteX0" fmla="*/ 7676696 w 9696275"/>
              <a:gd name="connsiteY0" fmla="*/ 530993 h 858477"/>
              <a:gd name="connsiteX1" fmla="*/ 8188475 w 9696275"/>
              <a:gd name="connsiteY1" fmla="*/ 547368 h 858477"/>
              <a:gd name="connsiteX2" fmla="*/ 9687830 w 9696275"/>
              <a:gd name="connsiteY2" fmla="*/ 855713 h 858477"/>
              <a:gd name="connsiteX3" fmla="*/ 9696275 w 9696275"/>
              <a:gd name="connsiteY3" fmla="*/ 858477 h 858477"/>
              <a:gd name="connsiteX4" fmla="*/ 4572598 w 9696275"/>
              <a:gd name="connsiteY4" fmla="*/ 858477 h 858477"/>
              <a:gd name="connsiteX5" fmla="*/ 4606017 w 9696275"/>
              <a:gd name="connsiteY5" fmla="*/ 856651 h 858477"/>
              <a:gd name="connsiteX6" fmla="*/ 7676696 w 9696275"/>
              <a:gd name="connsiteY6" fmla="*/ 530993 h 858477"/>
              <a:gd name="connsiteX7" fmla="*/ 0 w 9696275"/>
              <a:gd name="connsiteY7" fmla="*/ 0 h 858477"/>
              <a:gd name="connsiteX8" fmla="*/ 682372 w 9696275"/>
              <a:gd name="connsiteY8" fmla="*/ 218742 h 858477"/>
              <a:gd name="connsiteX9" fmla="*/ 3583790 w 9696275"/>
              <a:gd name="connsiteY9" fmla="*/ 856009 h 858477"/>
              <a:gd name="connsiteX10" fmla="*/ 3627014 w 9696275"/>
              <a:gd name="connsiteY10" fmla="*/ 858477 h 858477"/>
              <a:gd name="connsiteX11" fmla="*/ 0 w 9696275"/>
              <a:gd name="connsiteY11" fmla="*/ 858477 h 85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96275" h="858477">
                <a:moveTo>
                  <a:pt x="7676696" y="530993"/>
                </a:moveTo>
                <a:cubicBezTo>
                  <a:pt x="7847289" y="529316"/>
                  <a:pt x="8017882" y="534146"/>
                  <a:pt x="8188475" y="547368"/>
                </a:cubicBezTo>
                <a:cubicBezTo>
                  <a:pt x="8700255" y="588574"/>
                  <a:pt x="9212034" y="706754"/>
                  <a:pt x="9687830" y="855713"/>
                </a:cubicBezTo>
                <a:lnTo>
                  <a:pt x="9696275" y="858477"/>
                </a:lnTo>
                <a:lnTo>
                  <a:pt x="4572598" y="858477"/>
                </a:lnTo>
                <a:lnTo>
                  <a:pt x="4606017" y="856651"/>
                </a:lnTo>
                <a:cubicBezTo>
                  <a:pt x="5629577" y="785358"/>
                  <a:pt x="6653137" y="541054"/>
                  <a:pt x="7676696" y="530993"/>
                </a:cubicBezTo>
                <a:close/>
                <a:moveTo>
                  <a:pt x="0" y="0"/>
                </a:moveTo>
                <a:lnTo>
                  <a:pt x="682372" y="218742"/>
                </a:lnTo>
                <a:cubicBezTo>
                  <a:pt x="1279449" y="413736"/>
                  <a:pt x="2398967" y="768341"/>
                  <a:pt x="3583790" y="856009"/>
                </a:cubicBezTo>
                <a:lnTo>
                  <a:pt x="3627014" y="858477"/>
                </a:lnTo>
                <a:lnTo>
                  <a:pt x="0" y="858477"/>
                </a:lnTo>
                <a:close/>
              </a:path>
            </a:pathLst>
          </a:custGeom>
          <a:gradFill>
            <a:gsLst>
              <a:gs pos="100000">
                <a:srgbClr val="122C4F"/>
              </a:gs>
              <a:gs pos="0">
                <a:srgbClr val="142944"/>
              </a:gs>
            </a:gsLst>
            <a:lin ang="2700000" scaled="1"/>
          </a:gradFill>
          <a:ln w="8467" cap="flat">
            <a:noFill/>
            <a:prstDash val="solid"/>
            <a:miter/>
          </a:ln>
          <a:effectLst>
            <a:outerShdw blurRad="1270000" dist="317500" dir="8100000" algn="tr" rotWithShape="0">
              <a:prstClr val="black">
                <a:alpha val="93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767AF-BA08-2513-8339-7EAC30F3AE39}"/>
              </a:ext>
            </a:extLst>
          </p:cNvPr>
          <p:cNvGrpSpPr/>
          <p:nvPr userDrawn="1"/>
        </p:nvGrpSpPr>
        <p:grpSpPr>
          <a:xfrm>
            <a:off x="7471836" y="1"/>
            <a:ext cx="4720163" cy="1211986"/>
            <a:chOff x="4863262" y="0"/>
            <a:chExt cx="6378217" cy="163772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CE3B39-2D23-B342-D3BA-F6E9F718A899}"/>
                </a:ext>
              </a:extLst>
            </p:cNvPr>
            <p:cNvSpPr/>
            <p:nvPr/>
          </p:nvSpPr>
          <p:spPr>
            <a:xfrm>
              <a:off x="4863262" y="0"/>
              <a:ext cx="6378217" cy="1637721"/>
            </a:xfrm>
            <a:custGeom>
              <a:avLst/>
              <a:gdLst>
                <a:gd name="connsiteX0" fmla="*/ 0 w 6378217"/>
                <a:gd name="connsiteY0" fmla="*/ 0 h 1637721"/>
                <a:gd name="connsiteX1" fmla="*/ 4167423 w 6378217"/>
                <a:gd name="connsiteY1" fmla="*/ 1631982 h 1637721"/>
                <a:gd name="connsiteX2" fmla="*/ 6378218 w 6378217"/>
                <a:gd name="connsiteY2" fmla="*/ 1175323 h 1637721"/>
                <a:gd name="connsiteX3" fmla="*/ 6378218 w 6378217"/>
                <a:gd name="connsiteY3" fmla="*/ 0 h 1637721"/>
                <a:gd name="connsiteX4" fmla="*/ 0 w 6378217"/>
                <a:gd name="connsiteY4" fmla="*/ 0 h 163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217" h="1637721">
                  <a:moveTo>
                    <a:pt x="0" y="0"/>
                  </a:moveTo>
                  <a:cubicBezTo>
                    <a:pt x="1476490" y="225815"/>
                    <a:pt x="2722373" y="1559284"/>
                    <a:pt x="4167423" y="1631982"/>
                  </a:cubicBezTo>
                  <a:cubicBezTo>
                    <a:pt x="5475750" y="1697830"/>
                    <a:pt x="6378218" y="1175323"/>
                    <a:pt x="6378218" y="1175323"/>
                  </a:cubicBezTo>
                  <a:lnTo>
                    <a:pt x="6378218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122C4F"/>
                </a:gs>
                <a:gs pos="0">
                  <a:srgbClr val="142944"/>
                </a:gs>
              </a:gsLst>
              <a:lin ang="2700000" scaled="1"/>
            </a:gradFill>
            <a:ln w="8467" cap="flat">
              <a:noFill/>
              <a:prstDash val="solid"/>
              <a:miter/>
            </a:ln>
            <a:effectLst>
              <a:outerShdw blurRad="812800" dist="317500" dir="8100000" sx="95000" sy="95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6AA7BA4-2A0D-20F1-264F-BF7859FB3A9D}"/>
                </a:ext>
              </a:extLst>
            </p:cNvPr>
            <p:cNvSpPr/>
            <p:nvPr/>
          </p:nvSpPr>
          <p:spPr>
            <a:xfrm>
              <a:off x="4863262" y="0"/>
              <a:ext cx="6378217" cy="1017107"/>
            </a:xfrm>
            <a:custGeom>
              <a:avLst/>
              <a:gdLst>
                <a:gd name="connsiteX0" fmla="*/ 0 w 6378217"/>
                <a:gd name="connsiteY0" fmla="*/ 0 h 1017107"/>
                <a:gd name="connsiteX1" fmla="*/ 4094765 w 6378217"/>
                <a:gd name="connsiteY1" fmla="*/ 1012782 h 1017107"/>
                <a:gd name="connsiteX2" fmla="*/ 6378218 w 6378217"/>
                <a:gd name="connsiteY2" fmla="*/ 697085 h 1017107"/>
                <a:gd name="connsiteX3" fmla="*/ 6378218 w 6378217"/>
                <a:gd name="connsiteY3" fmla="*/ 0 h 1017107"/>
                <a:gd name="connsiteX4" fmla="*/ 0 w 6378217"/>
                <a:gd name="connsiteY4" fmla="*/ 0 h 101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217" h="1017107">
                  <a:moveTo>
                    <a:pt x="0" y="0"/>
                  </a:moveTo>
                  <a:cubicBezTo>
                    <a:pt x="1666233" y="157275"/>
                    <a:pt x="2855732" y="967604"/>
                    <a:pt x="4094765" y="1012782"/>
                  </a:cubicBezTo>
                  <a:cubicBezTo>
                    <a:pt x="5403922" y="1060535"/>
                    <a:pt x="6378218" y="697085"/>
                    <a:pt x="6378218" y="697085"/>
                  </a:cubicBezTo>
                  <a:lnTo>
                    <a:pt x="6378218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122C4F"/>
                </a:gs>
                <a:gs pos="0">
                  <a:srgbClr val="142944"/>
                </a:gs>
              </a:gsLst>
              <a:lin ang="2700000" scaled="1"/>
            </a:gradFill>
            <a:ln w="8467" cap="flat">
              <a:noFill/>
              <a:prstDash val="solid"/>
              <a:miter/>
            </a:ln>
            <a:effectLst>
              <a:outerShdw blurRad="812800" dist="317500" dir="8100000" sx="95000" sy="95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6E1DE67-EA92-347A-4107-9E037F21B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3121224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en-IN" sz="3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Section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36020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F686-C471-C494-F98D-45BEE396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CA959-4F39-33BC-C79E-A223B8C8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38C8D-FB49-D694-C3B1-373D0C46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6E60-4895-A976-813B-E19875D0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57C8E-3606-DA99-1A47-FCBA9C73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68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69EE-3925-6D65-3D5C-B4213F0E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776ED-D7A4-A0E4-CD23-08BA2748D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A540C-ED7E-2C56-AEED-DE48BEF4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60922-F43B-9FBA-49EC-2753B064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B1FA4-35D9-AEBB-27B2-B1FB7882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1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3FB6-91B8-46AF-ED85-69E120C1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72936-848F-7DCB-D842-29FBE60C4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81F94-8588-DAAD-62CB-90B594620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70A55-90E1-3895-2CF4-072CEC37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D2C66-F101-EC47-63F8-0726E5A0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A69F2-3962-1E4E-AD72-690DF77F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0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ACFE-39DE-DB19-E93C-07C1B9B6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17D7E-9D9A-54A9-843F-213939BF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21F84-B848-006B-C4F1-83F7BCB14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405A9-FB5B-2316-2B0D-EDF097B05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10898-6261-901A-5CB0-33CB44C53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86EE1-BAC7-5B81-B569-E851A931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AD65C-873F-7120-38C3-17DC09CA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89B9F-2149-120B-260C-A872607E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1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1483-3F25-703E-7016-05AB4423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C9530-D533-DADC-FF35-A894D80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68842-1C9E-2E95-7F70-549530E2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F523C-B815-0F26-3F0D-4B636F3C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6BD4D-3D09-FEF0-D9C1-E38BA84A3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E2603-2204-B10F-654E-319D6E7B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5E42E-012E-95FD-2950-CF8FB924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7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782D-BFD1-7B7C-0F00-4135A0A4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28175-E803-92EB-1BE4-96BD7DF39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72EB4-5D9D-E01E-7CA4-1D281E723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4300A-A26A-B1FB-7226-96F0D614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DE906-6255-2A14-8C39-2D5AC400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317E2-6377-A26B-B370-52B866A6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1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E4A1-335A-3644-BB9D-6FAAC162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2C335-0FF0-F8CA-23D0-05C196BF1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5AB58-5BCC-A575-1FDC-C9AEA2953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60BF4-FDCA-683D-E5A2-E8B512B7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31C06-10E4-D4BC-E5AE-6A1EB6A6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17CE1-285F-68B5-6822-10FAA98F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475843-9BB6-E8AA-254A-10F4CDFC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E6299-54E2-9315-E28E-103EF46B4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AEF2B-0B4A-B8DC-1164-298587E80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F70D16-82F8-4ADF-B60D-E65143C233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24C0E-E715-1D1C-15B7-83738F6B5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82D6F-3D6D-181C-5F25-235B3EB45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28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openai-samples/blob/main/quick_start/v1/02_ChatCompletion_api.ipynb" TargetMode="External"/><Relationship Id="rId2" Type="http://schemas.openxmlformats.org/officeDocument/2006/relationships/hyperlink" Target="https://github.com/Azure/azure-openai-samples/tree/main/quick_start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azure-openai-samples/blob/main/quick_start/v1/.env.sample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azure-openai-samples/blob/main/requirements.txt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videos.microsoft.com/ai-office-hours/watch/2E323dRGxhs8P8fvXNhdg7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6693FA-7950-413A-C031-CF3EC72A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12" y="3122687"/>
            <a:ext cx="5672500" cy="1646028"/>
          </a:xfrm>
        </p:spPr>
        <p:txBody>
          <a:bodyPr/>
          <a:lstStyle/>
          <a:p>
            <a:r>
              <a:rPr lang="en-US" sz="2800" dirty="0"/>
              <a:t>Accelerate Generative AI adoption with Custom RAG App on Azure</a:t>
            </a:r>
            <a:br>
              <a:rPr lang="en-US" sz="2800" dirty="0"/>
            </a:br>
            <a:br>
              <a:rPr lang="en-US" sz="2800" dirty="0"/>
            </a:br>
            <a:endParaRPr lang="en-IN" sz="2800" dirty="0"/>
          </a:p>
        </p:txBody>
      </p:sp>
      <p:pic>
        <p:nvPicPr>
          <p:cNvPr id="8" name="Picture Placeholder 7" descr="A computer circuit board with a square in center">
            <a:extLst>
              <a:ext uri="{FF2B5EF4-FFF2-40B4-BE49-F238E27FC236}">
                <a16:creationId xmlns:a16="http://schemas.microsoft.com/office/drawing/2014/main" id="{8FDFD3C4-4E23-FFF2-D2DE-C2A48A100F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306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B438-F17E-B22D-17E8-35233207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" y="411891"/>
            <a:ext cx="11018520" cy="501804"/>
          </a:xfrm>
        </p:spPr>
        <p:txBody>
          <a:bodyPr/>
          <a:lstStyle/>
          <a:p>
            <a:r>
              <a:rPr lang="en-US" dirty="0"/>
              <a:t>Lab Homework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F8BEF-F782-8202-7AF9-317B4E80211C}"/>
              </a:ext>
            </a:extLst>
          </p:cNvPr>
          <p:cNvSpPr txBox="1"/>
          <p:nvPr/>
        </p:nvSpPr>
        <p:spPr>
          <a:xfrm>
            <a:off x="530578" y="1433689"/>
            <a:ext cx="106769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set up environment: </a:t>
            </a:r>
          </a:p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https://github.com/Azure/azure-openai-samples/tree/main/quick_start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Make Azure Open AI API Calls using Python SDK:</a:t>
            </a: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https://github.com/Azure/azure-openai-samples/blob/main/quick_start/v1/02_ChatCompletion_api.ipynb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 API version: 2024-05-01-preview for exercises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370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F3EC-2C52-F65E-A3A6-D3C57950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84" y="468335"/>
            <a:ext cx="11018520" cy="683132"/>
          </a:xfrm>
        </p:spPr>
        <p:txBody>
          <a:bodyPr/>
          <a:lstStyle/>
          <a:p>
            <a:r>
              <a:rPr lang="en-US" dirty="0"/>
              <a:t>Env file for Lab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F74A44-FE5B-07A1-F429-D419AA67BD09}"/>
              </a:ext>
            </a:extLst>
          </p:cNvPr>
          <p:cNvSpPr txBox="1"/>
          <p:nvPr/>
        </p:nvSpPr>
        <p:spPr>
          <a:xfrm>
            <a:off x="141111" y="1533436"/>
            <a:ext cx="97253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https://github.com/Azure/azure-openai-samples/blob/main/quick_start/v1/.env.sample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AZURE_OPENAI_ENDPOINT=https://&lt;your service name&gt;.openai.azure.com/</a:t>
            </a:r>
          </a:p>
          <a:p>
            <a:r>
              <a:rPr lang="en-US" dirty="0">
                <a:solidFill>
                  <a:schemeClr val="bg1"/>
                </a:solidFill>
              </a:rPr>
              <a:t>AZURE_OPENAI_KEY=</a:t>
            </a:r>
            <a:r>
              <a:rPr lang="en-US" dirty="0" err="1">
                <a:solidFill>
                  <a:schemeClr val="bg1"/>
                </a:solidFill>
              </a:rPr>
              <a:t>xxxxxxxxxxxxxxxxxxxxxxxx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AZURE_OPENAI_DEPLOYMENT_NAME=gpt-4o</a:t>
            </a:r>
          </a:p>
          <a:p>
            <a:r>
              <a:rPr lang="en-US" dirty="0">
                <a:solidFill>
                  <a:schemeClr val="bg1"/>
                </a:solidFill>
              </a:rPr>
              <a:t>EMBEDDING_MODEL_NAME=text-embedding-ada-002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932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F597-B26B-E042-7D22-A1997B59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" y="457047"/>
            <a:ext cx="11018520" cy="501804"/>
          </a:xfrm>
        </p:spPr>
        <p:txBody>
          <a:bodyPr/>
          <a:lstStyle/>
          <a:p>
            <a:r>
              <a:rPr lang="en-US" dirty="0"/>
              <a:t>Requirement file for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98F39-C9DA-53F7-1ACB-EB583D36ED52}"/>
              </a:ext>
            </a:extLst>
          </p:cNvPr>
          <p:cNvSpPr txBox="1"/>
          <p:nvPr/>
        </p:nvSpPr>
        <p:spPr>
          <a:xfrm>
            <a:off x="287866" y="1494347"/>
            <a:ext cx="112945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https://github.com/Azure/azure-openai-samples/blob/main/requirements.txt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 not use versions for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python-</a:t>
            </a:r>
            <a:r>
              <a:rPr lang="en-US" dirty="0" err="1">
                <a:solidFill>
                  <a:schemeClr val="bg1"/>
                </a:solidFill>
              </a:rPr>
              <a:t>dotenv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openai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468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304A-1703-9B31-691C-946B5C6B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87" y="520067"/>
            <a:ext cx="11018520" cy="501804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281507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FE7B-989D-8B12-55E9-41263F52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72" y="2326447"/>
            <a:ext cx="4737800" cy="705642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EA022-DDD6-3308-D5E1-FC0FA3407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29725" y="4525106"/>
            <a:ext cx="4734044" cy="832792"/>
          </a:xfrm>
        </p:spPr>
        <p:txBody>
          <a:bodyPr/>
          <a:lstStyle/>
          <a:p>
            <a:r>
              <a:rPr lang="en-US" dirty="0"/>
              <a:t>Arpita Parmar</a:t>
            </a:r>
          </a:p>
          <a:p>
            <a:endParaRPr lang="en-US" dirty="0"/>
          </a:p>
          <a:p>
            <a:r>
              <a:rPr lang="en-US" dirty="0"/>
              <a:t>Sr. Azure AI/ML Consultant at Microsoft</a:t>
            </a:r>
          </a:p>
        </p:txBody>
      </p:sp>
      <p:pic>
        <p:nvPicPr>
          <p:cNvPr id="6" name="Picture Placeholder 5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DA8ACBB4-3C67-D4D0-B341-D5610B8D0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410"/>
          <a:stretch>
            <a:fillRect/>
          </a:stretch>
        </p:blipFill>
        <p:spPr>
          <a:xfrm>
            <a:off x="7783586" y="435736"/>
            <a:ext cx="3426322" cy="3781422"/>
          </a:xfr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986F129-8510-97FE-A8A0-42ED8D4848F9}"/>
              </a:ext>
            </a:extLst>
          </p:cNvPr>
          <p:cNvSpPr txBox="1">
            <a:spLocks/>
          </p:cNvSpPr>
          <p:nvPr/>
        </p:nvSpPr>
        <p:spPr>
          <a:xfrm>
            <a:off x="295928" y="3601181"/>
            <a:ext cx="4734044" cy="110979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Formerly:</a:t>
            </a:r>
          </a:p>
          <a:p>
            <a:endParaRPr lang="en-US" dirty="0"/>
          </a:p>
          <a:p>
            <a:r>
              <a:rPr lang="en-US" dirty="0"/>
              <a:t>Data Scientist in Defense, Healthcare industries</a:t>
            </a:r>
          </a:p>
        </p:txBody>
      </p:sp>
    </p:spTree>
    <p:extLst>
      <p:ext uri="{BB962C8B-B14F-4D97-AF65-F5344CB8AC3E}">
        <p14:creationId xmlns:p14="http://schemas.microsoft.com/office/powerpoint/2010/main" val="3845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3804AD-048A-13BE-2061-1AA1A877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56" y="635277"/>
            <a:ext cx="11017250" cy="501804"/>
          </a:xfrm>
        </p:spPr>
        <p:txBody>
          <a:bodyPr/>
          <a:lstStyle/>
          <a:p>
            <a:r>
              <a:rPr lang="en-IN" dirty="0"/>
              <a:t>Today we’ll discuss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F3560-3577-0CA3-9101-794316DAD141}"/>
              </a:ext>
            </a:extLst>
          </p:cNvPr>
          <p:cNvSpPr txBox="1"/>
          <p:nvPr/>
        </p:nvSpPr>
        <p:spPr>
          <a:xfrm>
            <a:off x="443883" y="1731146"/>
            <a:ext cx="68446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20-25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RAG: Retrieval Augmented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RAG options in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 Minutes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class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Take home Lab exercise 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Prerequisite 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459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3804AD-048A-13BE-2061-1AA1A877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121025"/>
            <a:ext cx="11017250" cy="50180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E4264-406F-45C5-DF48-EBDBEC85B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7" y="163099"/>
            <a:ext cx="11412543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654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4F1D-D8C7-4308-65CA-4877343F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37" y="814752"/>
            <a:ext cx="11018520" cy="501804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RAG patterns - AI Office Hours: Catch up on core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729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7169-F799-FE80-62B2-8123D8F1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06" y="0"/>
            <a:ext cx="11018520" cy="618262"/>
          </a:xfrm>
        </p:spPr>
        <p:txBody>
          <a:bodyPr/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Azure OpenAI on your data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D2FF7-FBDC-FF03-2AA0-52D7104B8407}"/>
              </a:ext>
            </a:extLst>
          </p:cNvPr>
          <p:cNvSpPr txBox="1"/>
          <p:nvPr/>
        </p:nvSpPr>
        <p:spPr>
          <a:xfrm>
            <a:off x="177306" y="426351"/>
            <a:ext cx="5918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Receive user prompt.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Determine relevant content and intent of the prompt.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Query the search index with that content and intent.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Insert search result chunk into the Azure OpenAI prompt, along with system message and user prompt.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Send entire prompt to Azure OpenAI.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Return response and data reference (if any) to the user.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3E52E-284F-FFDF-CC5C-2535688E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6" y="2457675"/>
            <a:ext cx="11573415" cy="425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447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2D41-17F3-F117-215B-108AA45F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99" y="441086"/>
            <a:ext cx="11018520" cy="501804"/>
          </a:xfrm>
        </p:spPr>
        <p:txBody>
          <a:bodyPr/>
          <a:lstStyle/>
          <a:p>
            <a:r>
              <a:rPr lang="en-US" dirty="0"/>
              <a:t>Create Azure Open AI Resource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45696-0EAA-8524-9CB8-051C5D9451F0}"/>
              </a:ext>
            </a:extLst>
          </p:cNvPr>
          <p:cNvSpPr txBox="1"/>
          <p:nvPr/>
        </p:nvSpPr>
        <p:spPr>
          <a:xfrm>
            <a:off x="425669" y="1434662"/>
            <a:ext cx="701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Open AI Studio – Azure Gov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AI Foundry – Azure Commercial</a:t>
            </a:r>
          </a:p>
        </p:txBody>
      </p:sp>
    </p:spTree>
    <p:extLst>
      <p:ext uri="{BB962C8B-B14F-4D97-AF65-F5344CB8AC3E}">
        <p14:creationId xmlns:p14="http://schemas.microsoft.com/office/powerpoint/2010/main" val="6719446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AEB2-C4A4-894C-BF2A-D21A83A2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CE07B-3DED-FF61-A2F9-4F44CBE3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91" y="427043"/>
            <a:ext cx="11412543" cy="58170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E835E0-5C58-9B9A-2274-B09295ADD89A}"/>
              </a:ext>
            </a:extLst>
          </p:cNvPr>
          <p:cNvSpPr/>
          <p:nvPr/>
        </p:nvSpPr>
        <p:spPr>
          <a:xfrm>
            <a:off x="8247355" y="2876550"/>
            <a:ext cx="3154070" cy="676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A8D28-03CC-CCE4-AADF-A9C3A3BE5324}"/>
              </a:ext>
            </a:extLst>
          </p:cNvPr>
          <p:cNvSpPr txBox="1"/>
          <p:nvPr/>
        </p:nvSpPr>
        <p:spPr>
          <a:xfrm>
            <a:off x="8336131" y="2936558"/>
            <a:ext cx="3065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https://github.com/microsoft/PubSec-Info-Assistant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75F6D-6A0D-DB43-4A55-5FAABFA56729}"/>
              </a:ext>
            </a:extLst>
          </p:cNvPr>
          <p:cNvSpPr/>
          <p:nvPr/>
        </p:nvSpPr>
        <p:spPr>
          <a:xfrm>
            <a:off x="4432229" y="2845058"/>
            <a:ext cx="3240805" cy="676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C0D78F-B544-7F96-74E8-B93D8EDE7D33}"/>
              </a:ext>
            </a:extLst>
          </p:cNvPr>
          <p:cNvSpPr/>
          <p:nvPr/>
        </p:nvSpPr>
        <p:spPr>
          <a:xfrm>
            <a:off x="790575" y="2845057"/>
            <a:ext cx="3154070" cy="676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Copilot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A8D28-00E2-E571-43BC-7C2B1B960F9F}"/>
              </a:ext>
            </a:extLst>
          </p:cNvPr>
          <p:cNvSpPr txBox="1"/>
          <p:nvPr/>
        </p:nvSpPr>
        <p:spPr>
          <a:xfrm>
            <a:off x="4817879" y="2998528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Open AI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27870-A84A-EC31-9DBC-67EA69368EDB}"/>
              </a:ext>
            </a:extLst>
          </p:cNvPr>
          <p:cNvSpPr txBox="1"/>
          <p:nvPr/>
        </p:nvSpPr>
        <p:spPr>
          <a:xfrm>
            <a:off x="1397000" y="2998528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Copilot Studio</a:t>
            </a:r>
          </a:p>
        </p:txBody>
      </p:sp>
    </p:spTree>
    <p:extLst>
      <p:ext uri="{BB962C8B-B14F-4D97-AF65-F5344CB8AC3E}">
        <p14:creationId xmlns:p14="http://schemas.microsoft.com/office/powerpoint/2010/main" val="24951664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62E7-D34C-4904-28A1-0D8DBFF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07" y="265135"/>
            <a:ext cx="11018520" cy="501804"/>
          </a:xfrm>
        </p:spPr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6A8CA-EB15-3999-A078-B61A8D289541}"/>
              </a:ext>
            </a:extLst>
          </p:cNvPr>
          <p:cNvSpPr txBox="1"/>
          <p:nvPr/>
        </p:nvSpPr>
        <p:spPr>
          <a:xfrm>
            <a:off x="406400" y="1569156"/>
            <a:ext cx="114920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Create Azure Open AI resource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Deploy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Use Chat Playground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Add your own data 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Chat with your Model using your </a:t>
            </a:r>
            <a:r>
              <a:rPr lang="en-US">
                <a:solidFill>
                  <a:schemeClr val="bg1"/>
                </a:solidFill>
              </a:rPr>
              <a:t>own data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134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3733</TotalTime>
  <Words>430</Words>
  <Application>Microsoft Office PowerPoint</Application>
  <PresentationFormat>Widescreen</PresentationFormat>
  <Paragraphs>73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Segoe Sans Text</vt:lpstr>
      <vt:lpstr>Segoe UI</vt:lpstr>
      <vt:lpstr>Wingdings</vt:lpstr>
      <vt:lpstr>Office Theme</vt:lpstr>
      <vt:lpstr>Accelerate Generative AI adoption with Custom RAG App on Azure  </vt:lpstr>
      <vt:lpstr>About me</vt:lpstr>
      <vt:lpstr>Today we’ll discuss</vt:lpstr>
      <vt:lpstr>PowerPoint Presentation</vt:lpstr>
      <vt:lpstr>RAG patterns - AI Office Hours: Catch up on core concepts</vt:lpstr>
      <vt:lpstr>Azure OpenAI on your data  </vt:lpstr>
      <vt:lpstr>Create Azure Open AI Resource</vt:lpstr>
      <vt:lpstr>PowerPoint Presentation</vt:lpstr>
      <vt:lpstr>In Class Exercise</vt:lpstr>
      <vt:lpstr>Lab Homework</vt:lpstr>
      <vt:lpstr>Env file for Lab  </vt:lpstr>
      <vt:lpstr>Requirement file for Lab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Arpita Parmar</dc:creator>
  <cp:lastModifiedBy>Arpita Parmar</cp:lastModifiedBy>
  <cp:revision>3</cp:revision>
  <dcterms:created xsi:type="dcterms:W3CDTF">2024-08-27T14:28:56Z</dcterms:created>
  <dcterms:modified xsi:type="dcterms:W3CDTF">2025-01-30T18:40:50Z</dcterms:modified>
</cp:coreProperties>
</file>